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2"/>
  </p:notesMasterIdLst>
  <p:handoutMasterIdLst>
    <p:handoutMasterId r:id="rId33"/>
  </p:handoutMasterIdLst>
  <p:sldIdLst>
    <p:sldId id="257" r:id="rId2"/>
    <p:sldId id="448" r:id="rId3"/>
    <p:sldId id="482" r:id="rId4"/>
    <p:sldId id="466" r:id="rId5"/>
    <p:sldId id="260" r:id="rId6"/>
    <p:sldId id="324" r:id="rId7"/>
    <p:sldId id="475" r:id="rId8"/>
    <p:sldId id="478" r:id="rId9"/>
    <p:sldId id="432" r:id="rId10"/>
    <p:sldId id="416" r:id="rId11"/>
    <p:sldId id="414" r:id="rId12"/>
    <p:sldId id="464" r:id="rId13"/>
    <p:sldId id="428" r:id="rId14"/>
    <p:sldId id="472" r:id="rId15"/>
    <p:sldId id="473" r:id="rId16"/>
    <p:sldId id="471" r:id="rId17"/>
    <p:sldId id="474" r:id="rId18"/>
    <p:sldId id="481" r:id="rId19"/>
    <p:sldId id="437" r:id="rId20"/>
    <p:sldId id="476" r:id="rId21"/>
    <p:sldId id="438" r:id="rId22"/>
    <p:sldId id="435" r:id="rId23"/>
    <p:sldId id="446" r:id="rId24"/>
    <p:sldId id="470" r:id="rId25"/>
    <p:sldId id="479" r:id="rId26"/>
    <p:sldId id="480" r:id="rId27"/>
    <p:sldId id="483" r:id="rId28"/>
    <p:sldId id="355" r:id="rId29"/>
    <p:sldId id="402" r:id="rId30"/>
    <p:sldId id="46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66FF"/>
    <a:srgbClr val="008000"/>
    <a:srgbClr val="000099"/>
    <a:srgbClr val="0000CC"/>
    <a:srgbClr val="32329A"/>
    <a:srgbClr val="FEA402"/>
    <a:srgbClr val="00AC00"/>
    <a:srgbClr val="E6A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95030" autoAdjust="0"/>
  </p:normalViewPr>
  <p:slideViewPr>
    <p:cSldViewPr snapToGrid="0">
      <p:cViewPr varScale="1">
        <p:scale>
          <a:sx n="79" d="100"/>
          <a:sy n="79" d="100"/>
        </p:scale>
        <p:origin x="-7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7971-CF91-4900-8B24-FCADBBEB130F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C4F2E-5D36-4021-9DC0-767DF5890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10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46D5C8-2D18-4A6B-9FA1-780B07BC1EEF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5113FA-52F2-48B4-90DB-8F0BF0F8F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451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37BF4-47A5-49C6-ABAC-1F9720A178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328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Temperature in parentheses</a:t>
            </a:r>
            <a:r>
              <a:rPr lang="en-US" baseline="0" dirty="0" smtClean="0"/>
              <a:t> is mean daily temperature for each year July 1 to Sep 15</a:t>
            </a:r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38C85-6391-4D64-BD8B-F2BF116902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843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Combined</a:t>
            </a:r>
            <a:r>
              <a:rPr lang="en-US" altLang="en-US" baseline="0" dirty="0" smtClean="0"/>
              <a:t> Recovery Rates need to be updated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Updated.  Move to main talk</a:t>
            </a:r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4630-3C39-4724-AC75-BBC3A0CBAA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5568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23390-6079-4265-A532-F0F350C69E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7346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r>
              <a:rPr lang="en-US" baseline="0" dirty="0" smtClean="0"/>
              <a:t> all marked and unmarked all radio, PIT and unmarked combined Females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409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r>
              <a:rPr lang="en-US" baseline="0" dirty="0" smtClean="0"/>
              <a:t> all marked and unmarked all radio, PIT and unmarked combined Females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4095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Females only samples size are number of PSM not total found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61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 only PIT and</a:t>
            </a:r>
            <a:r>
              <a:rPr lang="en-US" baseline="0" dirty="0" smtClean="0"/>
              <a:t> radio combined PSM %.  No significant predictors in NFMF. </a:t>
            </a:r>
            <a:r>
              <a:rPr lang="en-US" baseline="0" dirty="0" err="1" smtClean="0"/>
              <a:t>Nf</a:t>
            </a:r>
            <a:r>
              <a:rPr lang="en-US" baseline="0" dirty="0" smtClean="0"/>
              <a:t> includes small # of H-held fish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178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moved</a:t>
            </a:r>
            <a:r>
              <a:rPr lang="en-US" baseline="0" dirty="0" smtClean="0"/>
              <a:t> this from the Fall Creek/NFMF section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5687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Note we called the other fish outplants because</a:t>
            </a:r>
            <a:r>
              <a:rPr lang="en-US" altLang="en-US" baseline="0" dirty="0" smtClean="0"/>
              <a:t> they are not “untagged” ODFW PIT tags all the outplants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1FC5D-21CC-43C3-996C-3F2D824F12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322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10 Fish fellback however all moved upstream after release</a:t>
            </a:r>
            <a:r>
              <a:rPr lang="en-US" altLang="en-US" baseline="0" dirty="0" smtClean="0"/>
              <a:t> at Calkins to at least SFR, 7 of 10 fell back before first redd date Sep 2 for S. Fork Santiam, 2013 6/50 (12%) fallback Calkins releases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6CAA7-F59F-4A6A-AC27-538EB47CF2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67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45C9B-A8CD-47B3-8F66-4AC22ACD60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8794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039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Fish’s mean</a:t>
            </a:r>
            <a:r>
              <a:rPr lang="en-US" baseline="0" dirty="0" smtClean="0"/>
              <a:t> temperature while in reservoir was 13.97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039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Tributary</a:t>
            </a:r>
            <a:r>
              <a:rPr lang="en-US" baseline="0" dirty="0" smtClean="0"/>
              <a:t> temperatures based on Gordon Rd temperature logger site.  Duration in reservoir compared to if fish were released in trib during same time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24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Combined</a:t>
            </a:r>
            <a:r>
              <a:rPr lang="en-US" altLang="en-US" baseline="0" dirty="0" smtClean="0"/>
              <a:t> Recovery Rates need to be updated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Updated.  Move to main talk</a:t>
            </a:r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24630-3C39-4724-AC75-BBC3A0CBAA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55688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--A</a:t>
            </a:r>
            <a:r>
              <a:rPr lang="en-US" altLang="en-US" baseline="0" dirty="0" smtClean="0"/>
              <a:t> large proportion of the females “recovered” were either tag only or unknown PSM</a:t>
            </a:r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23390-6079-4265-A532-F0F350C69E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73460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Updated.  I tried</a:t>
            </a:r>
            <a:r>
              <a:rPr lang="en-US" altLang="en-US" baseline="0" dirty="0" smtClean="0"/>
              <a:t> to keep this to one slide but may want another</a:t>
            </a:r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64856-1526-44DD-96CF-7A9EB0744E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38009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34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we</a:t>
            </a:r>
            <a:r>
              <a:rPr lang="en-US" baseline="0" dirty="0" smtClean="0"/>
              <a:t> looked at PSM rates across each of five separate areas within the interior Columbia River Basin, PSM rates ranged from 0 to nearly 1, but rates were highly variable over time and among streams within each area.  For reference, here is the line at 25% PSM that could result in dramatic population declines over 30 years, and you can see that a few populations occasionally reached that threshold 75% PSM.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“Results” to something else.</a:t>
            </a:r>
            <a:r>
              <a:rPr lang="en-US" baseline="0" dirty="0" smtClean="0"/>
              <a:t>  Add Tracy’s name to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26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DELETE.  Move pictures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C6F8A-D370-4CD0-ACB0-3C3B2DF65B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330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Updated</a:t>
            </a:r>
            <a:r>
              <a:rPr lang="en-US" altLang="en-US" baseline="0" dirty="0" smtClean="0"/>
              <a:t> this slide.  </a:t>
            </a:r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A36828-1A63-46D0-939F-F9A8E544E6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760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DELETE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F961E-9D54-4B77-B275-1F9A1CB847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4180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radio tag fish</a:t>
            </a:r>
            <a:r>
              <a:rPr lang="en-US" baseline="0" dirty="0" smtClean="0"/>
              <a:t> in 2014. Untagged=outplants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06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Temperature in parentheses</a:t>
            </a:r>
            <a:r>
              <a:rPr lang="en-US" baseline="0" dirty="0" smtClean="0"/>
              <a:t> is mean daily temperature for each year July 1 to Sep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13FA-52F2-48B4-90DB-8F0BF0F8F1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02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NFMF radio</a:t>
            </a:r>
            <a:r>
              <a:rPr lang="en-US" altLang="en-US" baseline="0" dirty="0" smtClean="0"/>
              <a:t> telemetry site was not installed in 2014</a:t>
            </a:r>
            <a:endParaRPr lang="en-US" alt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F3AA6-5343-4E04-9AE0-DD17D2B046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3797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70BC-9705-465A-A6DB-EE5847032946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171F-E9A2-4C58-B484-A0BDF012D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40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4647-8119-404A-A1A0-0E8C0BB54330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A17C-5007-448B-A015-F868E7535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2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E362-219B-4E35-928B-3B187E5AB364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3164-601D-4AF5-8F97-241008609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17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33D8-E4F3-486E-B5BE-05586C0DD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76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CB2C-D66E-4AF8-9744-6B70AFC2A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919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98CA-A6F4-4980-9E90-F7B4F1E2A3F3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87EA-51A5-42AC-AB43-6303D3208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33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8486-9807-40AF-83AA-E890A2251134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FBB0-F813-4698-9056-D6CE9E55D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1AB9-5D06-40EA-AB04-5B9770AD7C66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8AEC-6726-4646-B53F-657CB5EC9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126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6B92-C7F3-4C52-A899-F13B5637DA16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9A0B-D6B4-4EAD-9E8A-652457950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23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F413-473E-4FD2-90C2-C22B1DAB0E4A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69E0-D462-4E2E-979A-7CF1433C3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1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A6EB-A764-4016-AC6A-D9209A5DC5A3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C550-CA09-4CC9-BA6D-E14773793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6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A1FA-DAEF-494F-A07A-400C20C32F4F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0C7B-DB69-4037-A3E8-7D25B316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47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C9D7-08D4-46BB-9D47-68F22D10DEAA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124F-9650-4749-A26C-82E05A0A1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7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► 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32345-20A4-46B0-99E3-3F9AA0FBA388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4748A-2757-403C-9272-78F5A731E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2286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tif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81000" y="2240608"/>
            <a:ext cx="8447088" cy="126855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10000"/>
              </a:spcAft>
            </a:pPr>
            <a:r>
              <a:rPr lang="en-US" altLang="en-US" sz="1800" b="1" dirty="0">
                <a:solidFill>
                  <a:srgbClr val="000000"/>
                </a:solidFill>
              </a:rPr>
              <a:t> Matthew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Keefer</a:t>
            </a:r>
            <a:r>
              <a:rPr lang="en-US" alt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1800" b="1" dirty="0">
                <a:solidFill>
                  <a:srgbClr val="000000"/>
                </a:solidFill>
              </a:rPr>
              <a:t>George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Naughton</a:t>
            </a:r>
            <a:r>
              <a:rPr lang="en-US" alt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Christopher Caudill</a:t>
            </a:r>
            <a:r>
              <a:rPr lang="en-US" alt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</a:t>
            </a:r>
          </a:p>
          <a:p>
            <a:pPr algn="ctr">
              <a:spcBef>
                <a:spcPct val="0"/>
              </a:spcBef>
              <a:spcAft>
                <a:spcPct val="10000"/>
              </a:spcAft>
            </a:pPr>
            <a:r>
              <a:rPr lang="en-US" altLang="en-US" sz="1800" b="1" dirty="0" smtClean="0">
                <a:solidFill>
                  <a:srgbClr val="000000"/>
                </a:solidFill>
              </a:rPr>
              <a:t>Tami Clabough</a:t>
            </a:r>
            <a:r>
              <a:rPr lang="en-US" alt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Greg </a:t>
            </a:r>
            <a:r>
              <a:rPr lang="en-US" altLang="en-US" sz="1800" b="1" dirty="0">
                <a:solidFill>
                  <a:srgbClr val="000000"/>
                </a:solidFill>
              </a:rPr>
              <a:t>Taylor</a:t>
            </a:r>
            <a:r>
              <a:rPr lang="en-US" altLang="en-US" sz="1800" b="1" baseline="30000" dirty="0">
                <a:solidFill>
                  <a:srgbClr val="000000"/>
                </a:solidFill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Matt Knoff</a:t>
            </a:r>
            <a:r>
              <a:rPr lang="en-US" alt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>
                <a:solidFill>
                  <a:srgbClr val="000000"/>
                </a:solidFill>
              </a:rPr>
              <a:t>, Cameron Sharpe</a:t>
            </a:r>
            <a:r>
              <a:rPr lang="en-US" altLang="en-US" sz="1800" b="1" baseline="30000" dirty="0">
                <a:solidFill>
                  <a:srgbClr val="000000"/>
                </a:solidFill>
              </a:rPr>
              <a:t>3</a:t>
            </a:r>
          </a:p>
          <a:p>
            <a:pPr algn="ctr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Grant Brink</a:t>
            </a:r>
            <a:r>
              <a:rPr lang="en-US" alt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Tim Blubaugh</a:t>
            </a:r>
            <a:r>
              <a:rPr lang="en-US" altLang="en-US" sz="18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&amp; Mark </a:t>
            </a:r>
            <a:r>
              <a:rPr lang="en-US" altLang="en-US" sz="1800" b="1" dirty="0">
                <a:solidFill>
                  <a:srgbClr val="000000"/>
                </a:solidFill>
              </a:rPr>
              <a:t>Morasch</a:t>
            </a:r>
            <a:r>
              <a:rPr lang="en-US" altLang="en-US" sz="1800" b="1" baseline="30000" dirty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University of Idaho, </a:t>
            </a:r>
            <a:r>
              <a:rPr lang="en-US" altLang="en-US" sz="16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USACE, </a:t>
            </a:r>
            <a:r>
              <a:rPr lang="en-US" altLang="en-US" sz="1600" b="1" baseline="30000" dirty="0" smtClean="0">
                <a:solidFill>
                  <a:srgbClr val="000000"/>
                </a:solidFill>
              </a:rPr>
              <a:t>3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ODFW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2053" name="Title 8"/>
          <p:cNvSpPr>
            <a:spLocks noGrp="1"/>
          </p:cNvSpPr>
          <p:nvPr>
            <p:ph type="title"/>
          </p:nvPr>
        </p:nvSpPr>
        <p:spPr>
          <a:xfrm>
            <a:off x="533400" y="73861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Spawning success of spring Chinook salmon in Fall Creek, the North Fork Middle Fork Willamette and South Santiam, 2008-2014</a:t>
            </a:r>
          </a:p>
        </p:txBody>
      </p:sp>
      <p:pic>
        <p:nvPicPr>
          <p:cNvPr id="4104" name="Picture 4" descr="http://www.dfw.state.or.us/images/odfw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905" y="5529963"/>
            <a:ext cx="888692" cy="11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368800" y="3244850"/>
            <a:ext cx="290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  </a:t>
            </a:r>
            <a:endParaRPr lang="en-US" altLang="en-US" sz="1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89572" y="3775295"/>
            <a:ext cx="3533054" cy="2915801"/>
          </a:xfrm>
          <a:prstGeom prst="rect">
            <a:avLst/>
          </a:prstGeom>
        </p:spPr>
      </p:pic>
      <p:pic>
        <p:nvPicPr>
          <p:cNvPr id="12" name="Picture 24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98" y="5791200"/>
            <a:ext cx="1173163" cy="9064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441325" y="-15875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2014 Dexter radio &amp; PIT tagging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9"/>
          <a:stretch/>
        </p:blipFill>
        <p:spPr>
          <a:xfrm>
            <a:off x="0" y="5007374"/>
            <a:ext cx="6391922" cy="18506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8997" y="5249224"/>
            <a:ext cx="11684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Release site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6351" y="5080156"/>
            <a:ext cx="8985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Kiahanie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6751" y="5448626"/>
            <a:ext cx="11842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1944 Bridge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98679" y="6393449"/>
            <a:ext cx="14684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Skookum Creek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1427679"/>
              </p:ext>
            </p:extLst>
          </p:nvPr>
        </p:nvGraphicFramePr>
        <p:xfrm>
          <a:off x="1912938" y="977900"/>
          <a:ext cx="5464175" cy="4030663"/>
        </p:xfrm>
        <a:graphic>
          <a:graphicData uri="http://schemas.openxmlformats.org/presentationml/2006/ole">
            <p:oleObj spid="_x0000_s72846" name="SPW 12.0 Graph" r:id="rId5" imgW="5951137" imgH="438912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58005" y="5216243"/>
            <a:ext cx="31598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Release site: NF Middle Fork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NFMF – Release </a:t>
            </a:r>
            <a:r>
              <a:rPr lang="en-US" altLang="en-US" sz="4000" dirty="0" smtClean="0"/>
              <a:t>site temperatures</a:t>
            </a:r>
            <a:endParaRPr lang="en-US" alt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9337598"/>
              </p:ext>
            </p:extLst>
          </p:nvPr>
        </p:nvGraphicFramePr>
        <p:xfrm>
          <a:off x="1528763" y="1257300"/>
          <a:ext cx="6086475" cy="4826000"/>
        </p:xfrm>
        <a:graphic>
          <a:graphicData uri="http://schemas.openxmlformats.org/presentationml/2006/ole">
            <p:oleObj spid="_x0000_s23045" name="SPW 12.0 Graph" r:id="rId4" imgW="5478728" imgH="4343328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4271" y="2142073"/>
            <a:ext cx="25442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Means: 1 Jul – 15 Sept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8557" y="2725094"/>
            <a:ext cx="1566249" cy="470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98032" y="2725094"/>
            <a:ext cx="187743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2013 Fall floods: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Limited carcass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collection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737082" y="1526142"/>
            <a:ext cx="0" cy="3568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448923"/>
              </p:ext>
            </p:extLst>
          </p:nvPr>
        </p:nvGraphicFramePr>
        <p:xfrm>
          <a:off x="884238" y="1525588"/>
          <a:ext cx="7895778" cy="356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982"/>
                <a:gridCol w="896385"/>
                <a:gridCol w="790108"/>
                <a:gridCol w="1002662"/>
                <a:gridCol w="829117"/>
                <a:gridCol w="1031232"/>
                <a:gridCol w="1013292"/>
              </a:tblGrid>
              <a:tr h="625853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# Released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# Recovered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on SG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Recovered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on SG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761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PIT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PIT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PIT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94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Fall Creek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61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NFMF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20.0%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18.0%</a:t>
                      </a:r>
                    </a:p>
                  </a:txBody>
                  <a:tcPr marL="91438" marR="228594" marT="45698" marB="45698" anchor="ctr"/>
                </a:tc>
              </a:tr>
              <a:tr h="625853">
                <a:tc>
                  <a:txBody>
                    <a:bodyPr/>
                    <a:lstStyle/>
                    <a:p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Santiam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B>
                      <a:noFill/>
                    </a:lnB>
                  </a:tcPr>
                </a:tc>
              </a:tr>
              <a:tr h="625853">
                <a:tc>
                  <a:txBody>
                    <a:bodyPr/>
                    <a:lstStyle/>
                    <a:p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(Foster Res)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645" name="TextBox 4"/>
          <p:cNvSpPr txBox="1">
            <a:spLocks noChangeArrowheads="1"/>
          </p:cNvSpPr>
          <p:nvPr/>
        </p:nvSpPr>
        <p:spPr bwMode="auto">
          <a:xfrm>
            <a:off x="0" y="45243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2014 </a:t>
            </a:r>
            <a:r>
              <a:rPr lang="en-US" altLang="en-US" sz="4000" dirty="0"/>
              <a:t>PIT and </a:t>
            </a:r>
            <a:r>
              <a:rPr lang="en-US" altLang="en-US" sz="4000" dirty="0" smtClean="0"/>
              <a:t>radio recovery rates</a:t>
            </a:r>
            <a:endParaRPr lang="en-US" alt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738327" y="1509204"/>
            <a:ext cx="2059619" cy="35776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57188" y="1509204"/>
            <a:ext cx="0" cy="35776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36781" y="5338074"/>
            <a:ext cx="4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>
              <a:buFont typeface="Arial" charset="0"/>
              <a:buChar char="•"/>
            </a:pPr>
            <a:r>
              <a:rPr lang="en-US" altLang="en-US" sz="2000" dirty="0" smtClean="0"/>
              <a:t> Includes males and females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564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106442" y="1573440"/>
            <a:ext cx="0" cy="3568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425620"/>
              </p:ext>
            </p:extLst>
          </p:nvPr>
        </p:nvGraphicFramePr>
        <p:xfrm>
          <a:off x="79969" y="1571625"/>
          <a:ext cx="8960835" cy="3566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1178"/>
                <a:gridCol w="907218"/>
                <a:gridCol w="932736"/>
                <a:gridCol w="881700"/>
                <a:gridCol w="885068"/>
                <a:gridCol w="1122655"/>
                <a:gridCol w="1031220"/>
                <a:gridCol w="839060"/>
              </a:tblGrid>
              <a:tr h="623668"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Females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recovered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PSM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PSM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638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PIT</a:t>
                      </a:r>
                      <a:endParaRPr lang="en-US" sz="18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Radio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    PIT</a:t>
                      </a:r>
                      <a:endParaRPr lang="en-US" sz="18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   PIT</a:t>
                      </a:r>
                      <a:endParaRPr lang="en-US" sz="18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Radio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6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Fall Creek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28586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28586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3668">
                <a:tc>
                  <a:txBody>
                    <a:bodyPr/>
                    <a:lstStyle/>
                    <a:p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NFMF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320021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28586" marT="45721" marB="45721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0" marR="0" marT="45721" marB="45721" anchor="b"/>
                </a:tc>
              </a:tr>
              <a:tr h="623668">
                <a:tc>
                  <a:txBody>
                    <a:bodyPr/>
                    <a:lstStyle/>
                    <a:p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Santiam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320021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28586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21" marB="45721" anchor="b">
                    <a:lnB>
                      <a:noFill/>
                    </a:lnB>
                  </a:tcPr>
                </a:tc>
              </a:tr>
              <a:tr h="623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(Foster Res)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28586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320021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675" name="TextBox 4"/>
          <p:cNvSpPr txBox="1">
            <a:spLocks noChangeArrowheads="1"/>
          </p:cNvSpPr>
          <p:nvPr/>
        </p:nvSpPr>
        <p:spPr bwMode="auto">
          <a:xfrm>
            <a:off x="0" y="4143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2014 Female prespawn mortality (PSM)</a:t>
            </a:r>
            <a:endParaRPr lang="en-US" alt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180617" y="2135913"/>
            <a:ext cx="927871" cy="30113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8958" y="1574800"/>
            <a:ext cx="3000652" cy="356537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30144" y="1578700"/>
            <a:ext cx="0" cy="3568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75186" y="1574800"/>
            <a:ext cx="1854958" cy="679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0771023"/>
              </p:ext>
            </p:extLst>
          </p:nvPr>
        </p:nvGraphicFramePr>
        <p:xfrm>
          <a:off x="2873228" y="941560"/>
          <a:ext cx="5294670" cy="5619233"/>
        </p:xfrm>
        <a:graphic>
          <a:graphicData uri="http://schemas.openxmlformats.org/presentationml/2006/ole">
            <p:oleObj spid="_x0000_s68788" name="SPW 12.0 Graph" r:id="rId4" imgW="7726666" imgH="8199144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7263"/>
            <a:ext cx="9143999" cy="567201"/>
          </a:xfrm>
        </p:spPr>
        <p:txBody>
          <a:bodyPr/>
          <a:lstStyle/>
          <a:p>
            <a:pPr algn="ctr"/>
            <a:r>
              <a:rPr lang="en-US" sz="4000" b="0" dirty="0" smtClean="0"/>
              <a:t>Fall Creek cumulative PSM%</a:t>
            </a:r>
            <a:endParaRPr lang="en-US" sz="4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4764480" y="5509736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13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51248" y="1552015"/>
            <a:ext cx="6976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  <a:p>
            <a:pPr algn="ctr"/>
            <a:r>
              <a:rPr lang="en-US" sz="1600" i="1" dirty="0" smtClean="0"/>
              <a:t>n </a:t>
            </a:r>
            <a:r>
              <a:rPr lang="en-US" sz="1600" dirty="0" smtClean="0"/>
              <a:t>= 6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268080" y="3537414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  <a:p>
            <a:pPr algn="ctr"/>
            <a:r>
              <a:rPr lang="en-US" sz="1600" i="1" dirty="0" smtClean="0"/>
              <a:t>n </a:t>
            </a:r>
            <a:r>
              <a:rPr lang="en-US" sz="1600" dirty="0" smtClean="0"/>
              <a:t>= 15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68080" y="2300914"/>
            <a:ext cx="16722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 redd date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708561" y="2167568"/>
            <a:ext cx="542687" cy="287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1312" y="1552015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27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1312" y="3537414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35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51248" y="5509736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2014</a:t>
            </a:r>
          </a:p>
          <a:p>
            <a:pPr algn="ctr"/>
            <a:r>
              <a:rPr lang="en-US" sz="1600" i="1" dirty="0" smtClean="0"/>
              <a:t>n = 16</a:t>
            </a:r>
            <a:endParaRPr lang="en-US" sz="16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87849" y="2670246"/>
            <a:ext cx="1012212" cy="8885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9812" y="2618072"/>
            <a:ext cx="2655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Majority of PSM was prior to redd building in all years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60731" y="1351959"/>
            <a:ext cx="2655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ALL tagged and untagged Female carcasses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0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5024434"/>
              </p:ext>
            </p:extLst>
          </p:nvPr>
        </p:nvGraphicFramePr>
        <p:xfrm>
          <a:off x="2913645" y="941560"/>
          <a:ext cx="5490650" cy="5839660"/>
        </p:xfrm>
        <a:graphic>
          <a:graphicData uri="http://schemas.openxmlformats.org/presentationml/2006/ole">
            <p:oleObj spid="_x0000_s69811" name="SPW 12.0 Graph" r:id="rId4" imgW="7709788" imgH="8200582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2528"/>
            <a:ext cx="9143999" cy="567201"/>
          </a:xfrm>
        </p:spPr>
        <p:txBody>
          <a:bodyPr/>
          <a:lstStyle/>
          <a:p>
            <a:pPr algn="ctr"/>
            <a:r>
              <a:rPr lang="en-US" sz="4000" b="0" dirty="0" smtClean="0"/>
              <a:t>NFMF cumulative PSM%</a:t>
            </a:r>
            <a:endParaRPr lang="en-US" sz="4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4772658" y="5346607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42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39912" y="1388886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48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439912" y="3374285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49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89490" y="1388886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10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9490" y="3374285"/>
            <a:ext cx="761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76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439912" y="5346607"/>
            <a:ext cx="7464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2014</a:t>
            </a:r>
          </a:p>
          <a:p>
            <a:pPr algn="ctr"/>
            <a:r>
              <a:rPr lang="en-US" sz="1600" i="1" dirty="0" smtClean="0"/>
              <a:t>n</a:t>
            </a:r>
            <a:r>
              <a:rPr lang="en-US" sz="1600" dirty="0" smtClean="0"/>
              <a:t> = 11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442863" y="2276463"/>
            <a:ext cx="16722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 redd date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224665" y="1919040"/>
            <a:ext cx="549898" cy="357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288040" y="2645795"/>
            <a:ext cx="657978" cy="595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9812" y="2455118"/>
            <a:ext cx="2655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Majority of PSM was prior to redd building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n-US" altLang="en-US" sz="2000" b="1" i="1" dirty="0" smtClean="0">
                <a:solidFill>
                  <a:srgbClr val="0000CC"/>
                </a:solidFill>
                <a:latin typeface="Arial" charset="0"/>
              </a:rPr>
              <a:t>except in 2011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)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60731" y="1351959"/>
            <a:ext cx="2655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ALL tagged and untagged Female carcasses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2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2199" y="395287"/>
            <a:ext cx="472825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PSM </a:t>
            </a:r>
            <a:r>
              <a:rPr lang="en-US" sz="4400" dirty="0" smtClean="0">
                <a:latin typeface="Times New Roman"/>
                <a:cs typeface="Times New Roman"/>
              </a:rPr>
              <a:t>× </a:t>
            </a:r>
            <a:r>
              <a:rPr lang="en-US" sz="4400" dirty="0" smtClean="0"/>
              <a:t>tag type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Females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Untagged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PIT-tagged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Radio-tagged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8665401"/>
              </p:ext>
            </p:extLst>
          </p:nvPr>
        </p:nvGraphicFramePr>
        <p:xfrm>
          <a:off x="4646197" y="154877"/>
          <a:ext cx="4407377" cy="3430372"/>
        </p:xfrm>
        <a:graphic>
          <a:graphicData uri="http://schemas.openxmlformats.org/presentationml/2006/ole">
            <p:oleObj spid="_x0000_s67943" name="SPW 12.0 Graph" r:id="rId4" imgW="5478833" imgH="4264231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7730164"/>
              </p:ext>
            </p:extLst>
          </p:nvPr>
        </p:nvGraphicFramePr>
        <p:xfrm>
          <a:off x="4643016" y="3346879"/>
          <a:ext cx="4416552" cy="3437513"/>
        </p:xfrm>
        <a:graphic>
          <a:graphicData uri="http://schemas.openxmlformats.org/presentationml/2006/ole">
            <p:oleObj spid="_x0000_s67944" name="SPW 12.0 Graph" r:id="rId5" imgW="5478833" imgH="4264231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49058" y="873176"/>
            <a:ext cx="107112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None: 55%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19153" y="1182220"/>
            <a:ext cx="90217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PIT: 63%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223" y="1491264"/>
            <a:ext cx="85882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RT: 55%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87921" y="4167129"/>
            <a:ext cx="107112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None: 33%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58016" y="4476173"/>
            <a:ext cx="90217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PIT: 26%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9086" y="4785217"/>
            <a:ext cx="85882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RT: 53%</a:t>
            </a:r>
            <a:endParaRPr lang="en-US" sz="1400" dirty="0"/>
          </a:p>
        </p:txBody>
      </p:sp>
      <p:pic>
        <p:nvPicPr>
          <p:cNvPr id="67824" name="Picture 2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" y="4368779"/>
            <a:ext cx="4553893" cy="1823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32519" y="4322284"/>
            <a:ext cx="173637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NAJFM 32:853-858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88575" y="201448"/>
            <a:ext cx="32239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Numbers above bars = F mortalities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5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618857"/>
              </p:ext>
            </p:extLst>
          </p:nvPr>
        </p:nvGraphicFramePr>
        <p:xfrm>
          <a:off x="4641214" y="77720"/>
          <a:ext cx="4448460" cy="6683396"/>
        </p:xfrm>
        <a:graphic>
          <a:graphicData uri="http://schemas.openxmlformats.org/presentationml/2006/ole">
            <p:oleObj spid="_x0000_s70840" name="SPW 12.0 Graph" r:id="rId4" imgW="5486508" imgH="8244936" progId="">
              <p:embed/>
            </p:oleObj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72007" y="543171"/>
            <a:ext cx="9143999" cy="567201"/>
          </a:xfrm>
        </p:spPr>
        <p:txBody>
          <a:bodyPr/>
          <a:lstStyle/>
          <a:p>
            <a:pPr algn="l"/>
            <a:r>
              <a:rPr lang="en-US" sz="4400" dirty="0" smtClean="0"/>
              <a:t>Multi-year </a:t>
            </a:r>
            <a:br>
              <a:rPr lang="en-US" sz="4400" dirty="0" smtClean="0"/>
            </a:br>
            <a:r>
              <a:rPr lang="en-US" sz="4400" dirty="0" smtClean="0"/>
              <a:t>analyses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12926" y="1688103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NFMF vs Fall Creek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Stream temperature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 appears to be the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 primary driver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220478" y="35433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Fall Creek models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Year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Large fish, lower survival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228030" y="49984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NFMF models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Few statistically</a:t>
            </a:r>
          </a:p>
          <a:p>
            <a:pPr lvl="1"/>
            <a:r>
              <a:rPr lang="en-US" sz="2600" dirty="0" smtClean="0"/>
              <a:t>  significant covariates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 late date = </a:t>
            </a:r>
            <a:r>
              <a:rPr lang="en-US" sz="2600" dirty="0" smtClean="0">
                <a:latin typeface="Times New Roman"/>
                <a:cs typeface="Times New Roman"/>
              </a:rPr>
              <a:t>▲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xmlns="" val="32424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55600" y="274638"/>
            <a:ext cx="8458200" cy="11430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Foster Reservoir release study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63" y="3000375"/>
            <a:ext cx="4244975" cy="2814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241800"/>
            <a:ext cx="3849688" cy="235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7062" y="1344071"/>
            <a:ext cx="7636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Do salmon use hypolimnetic refuge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prior to tributary entry?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4628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Title 2"/>
          <p:cNvSpPr>
            <a:spLocks noGrp="1"/>
          </p:cNvSpPr>
          <p:nvPr>
            <p:ph type="title"/>
          </p:nvPr>
        </p:nvSpPr>
        <p:spPr>
          <a:xfrm>
            <a:off x="0" y="170156"/>
            <a:ext cx="9144000" cy="684213"/>
          </a:xfrm>
        </p:spPr>
        <p:txBody>
          <a:bodyPr/>
          <a:lstStyle/>
          <a:p>
            <a:pPr algn="ctr" eaLnBrk="1" hangingPunct="1"/>
            <a:r>
              <a:rPr lang="en-US" altLang="en-US" sz="4400" b="0" dirty="0" smtClean="0">
                <a:latin typeface="Arial" charset="0"/>
                <a:cs typeface="Arial" charset="0"/>
              </a:rPr>
              <a:t>South Fork Santiam releases </a:t>
            </a:r>
          </a:p>
        </p:txBody>
      </p:sp>
      <p:pic>
        <p:nvPicPr>
          <p:cNvPr id="5" name="Picture 8" descr="Santiam release site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5004096"/>
            <a:ext cx="8940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098550" y="5642271"/>
            <a:ext cx="366713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81088" y="5661321"/>
            <a:ext cx="442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44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81275" y="5850233"/>
            <a:ext cx="366713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6858000" y="6339183"/>
            <a:ext cx="365125" cy="366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608263" y="5850233"/>
            <a:ext cx="4429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4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778185" y="6362256"/>
            <a:ext cx="524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126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73049" y="6216946"/>
            <a:ext cx="2017713" cy="369888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</a:rPr>
              <a:t>Foster Reservoir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5107" y="5586708"/>
            <a:ext cx="63993" cy="6286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3061523"/>
              </p:ext>
            </p:extLst>
          </p:nvPr>
        </p:nvGraphicFramePr>
        <p:xfrm>
          <a:off x="1819275" y="987125"/>
          <a:ext cx="5302250" cy="3905250"/>
        </p:xfrm>
        <a:graphic>
          <a:graphicData uri="http://schemas.openxmlformats.org/presentationml/2006/ole">
            <p:oleObj spid="_x0000_s74876" name="SPW 12.0 Graph" r:id="rId5" imgW="5867504" imgH="4320648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16744" y="1626026"/>
            <a:ext cx="180915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‘Untagged’ =</a:t>
            </a:r>
          </a:p>
          <a:p>
            <a:pPr algn="ctr"/>
            <a:r>
              <a:rPr lang="en-US" dirty="0" smtClean="0"/>
              <a:t>ODFW PIT tags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374916" y="1832395"/>
            <a:ext cx="928022" cy="2680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6513" y="1643232"/>
            <a:ext cx="269817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radio-tagged fish</a:t>
            </a:r>
          </a:p>
          <a:p>
            <a:r>
              <a:rPr lang="en-US" dirty="0"/>
              <a:t>h</a:t>
            </a:r>
            <a:r>
              <a:rPr lang="en-US" dirty="0" smtClean="0"/>
              <a:t>ad temperature loggers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0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ODFW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/>
              <a:t>    Dan Peck, Tim Wright, Ben </a:t>
            </a:r>
            <a:r>
              <a:rPr lang="en-US" sz="2200" dirty="0" smtClean="0"/>
              <a:t>Clemens</a:t>
            </a:r>
            <a:r>
              <a:rPr lang="en-US" sz="2200" dirty="0" smtClean="0"/>
              <a:t>, Tom Friesen, Naomi Halpern, Reed Fischer, Kirk Schroeder, Brett Boyd, Greg Grenbemer, Justin Huff, Mike Sinnott, Dave Metz, Amy Anderson, </a:t>
            </a:r>
            <a:r>
              <a:rPr lang="en-US" sz="2200" dirty="0" err="1" smtClean="0"/>
              <a:t>Katurah</a:t>
            </a:r>
            <a:r>
              <a:rPr lang="en-US" sz="2200" dirty="0" smtClean="0"/>
              <a:t> Soule, Shawn Brady, Charles Chamberlain, James Doyle, Keenan Smith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USACE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/>
              <a:t>    Dave Griffith, Doug Garletts, Chad Helms,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/>
              <a:t>    Todd Pierce, Nat Erickson, David Griffith,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/>
              <a:t>	Bob Wertheimer, Rich Piaskowski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OSU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    Carl Schreck, Rob Chitwood, Mike Colvin, Courtney Danley, Mike Kent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UI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/>
              <a:t>    Mike </a:t>
            </a:r>
            <a:r>
              <a:rPr lang="en-US" sz="2200" dirty="0" smtClean="0"/>
              <a:t>Jepson, Dan Joosten, Kal Johnson, Charlie Erdman, Tracy Bowerman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 smtClean="0"/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/>
          </a:p>
        </p:txBody>
      </p:sp>
      <p:pic>
        <p:nvPicPr>
          <p:cNvPr id="5126" name="Picture 2" descr="OS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15"/>
          <a:stretch/>
        </p:blipFill>
        <p:spPr bwMode="auto">
          <a:xfrm>
            <a:off x="6064659" y="4472996"/>
            <a:ext cx="28078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dfw.state.or.us/images/odfw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301" y="1711538"/>
            <a:ext cx="920562" cy="12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005" y="3140878"/>
            <a:ext cx="1335154" cy="103162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3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887412"/>
          </a:xfrm>
        </p:spPr>
        <p:txBody>
          <a:bodyPr/>
          <a:lstStyle/>
          <a:p>
            <a:pPr algn="ctr" eaLnBrk="1" hangingPunct="1"/>
            <a:r>
              <a:rPr lang="en-US" altLang="en-US" sz="4400" b="0" dirty="0" smtClean="0">
                <a:latin typeface="Arial" charset="0"/>
                <a:cs typeface="Arial" charset="0"/>
              </a:rPr>
              <a:t>Receiver sites near Foster</a:t>
            </a:r>
          </a:p>
        </p:txBody>
      </p:sp>
      <p:pic>
        <p:nvPicPr>
          <p:cNvPr id="40963" name="Picture 4" descr="Foster reservoi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31925"/>
            <a:ext cx="88328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235575" y="3749675"/>
            <a:ext cx="1644650" cy="719138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75488" y="1719263"/>
            <a:ext cx="1731962" cy="801687"/>
          </a:xfrm>
          <a:prstGeom prst="ellipse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70550" y="3194050"/>
            <a:ext cx="1644650" cy="719138"/>
          </a:xfrm>
          <a:prstGeom prst="ellipse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073" y="1873663"/>
            <a:ext cx="153279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MSR Receiver Site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3311" y="3284483"/>
            <a:ext cx="149912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SFR Receiver Site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9592" y="3867923"/>
            <a:ext cx="177324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Caulkins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Release Site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59" y="3505200"/>
            <a:ext cx="1077364" cy="1048693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9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1590059"/>
              </p:ext>
            </p:extLst>
          </p:nvPr>
        </p:nvGraphicFramePr>
        <p:xfrm>
          <a:off x="570438" y="1588155"/>
          <a:ext cx="4768850" cy="4308475"/>
        </p:xfrm>
        <a:graphic>
          <a:graphicData uri="http://schemas.openxmlformats.org/presentationml/2006/ole">
            <p:oleObj spid="_x0000_s52701" name="SPW 12.0 Graph" r:id="rId4" imgW="4768573" imgH="4308500" progId="">
              <p:embed/>
            </p:oleObj>
          </a:graphicData>
        </a:graphic>
      </p:graphicFrame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887412"/>
          </a:xfrm>
        </p:spPr>
        <p:txBody>
          <a:bodyPr/>
          <a:lstStyle/>
          <a:p>
            <a:pPr algn="ctr" eaLnBrk="1" hangingPunct="1"/>
            <a:r>
              <a:rPr lang="en-US" altLang="en-US" sz="4400" b="0" dirty="0" smtClean="0">
                <a:latin typeface="Arial" charset="0"/>
                <a:cs typeface="Arial" charset="0"/>
              </a:rPr>
              <a:t>Behaviors in Foster (</a:t>
            </a:r>
            <a:r>
              <a:rPr lang="en-US" altLang="en-US" sz="4400" b="0" i="1" dirty="0" smtClean="0">
                <a:latin typeface="Arial" charset="0"/>
                <a:cs typeface="Arial" charset="0"/>
              </a:rPr>
              <a:t>n </a:t>
            </a:r>
            <a:r>
              <a:rPr lang="en-US" altLang="en-US" sz="4400" b="0" dirty="0" smtClean="0">
                <a:latin typeface="Arial" charset="0"/>
                <a:cs typeface="Arial" charset="0"/>
              </a:rPr>
              <a:t>= 44)</a:t>
            </a: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784327" y="1633089"/>
            <a:ext cx="439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FF"/>
                </a:solidFill>
              </a:rPr>
              <a:t>Reservoir residency estimates (</a:t>
            </a:r>
            <a:r>
              <a:rPr lang="en-US" altLang="en-US" sz="1800" b="1" i="1" dirty="0" smtClean="0">
                <a:solidFill>
                  <a:srgbClr val="0000FF"/>
                </a:solidFill>
              </a:rPr>
              <a:t>n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= 27)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20316" y="1939861"/>
            <a:ext cx="3069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23% (10/44) fell back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20316" y="2584992"/>
            <a:ext cx="3069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Median release-fallback = 3.2 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n-US" altLang="en-US" sz="2000" b="1" i="1" dirty="0" smtClean="0">
                <a:solidFill>
                  <a:srgbClr val="0000CC"/>
                </a:solidFill>
                <a:latin typeface="Arial" charset="0"/>
              </a:rPr>
              <a:t>range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 0.6 - 31.6 d)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20316" y="3845676"/>
            <a:ext cx="3069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Evidence for both holding and wandering behaviors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2910" y="3092823"/>
            <a:ext cx="228408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Median residence = 11.4 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1058" y="4042247"/>
            <a:ext cx="147187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Median = 12.8 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6322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887412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Arial" charset="0"/>
                <a:cs typeface="Arial" charset="0"/>
              </a:rPr>
              <a:t>Reservoir &amp; river </a:t>
            </a:r>
            <a:r>
              <a:rPr lang="en-US" altLang="en-US" sz="4000" b="0" dirty="0">
                <a:latin typeface="Arial" charset="0"/>
                <a:cs typeface="Arial" charset="0"/>
              </a:rPr>
              <a:t>t</a:t>
            </a:r>
            <a:r>
              <a:rPr lang="en-US" altLang="en-US" sz="4000" b="0" dirty="0" smtClean="0">
                <a:latin typeface="Arial" charset="0"/>
                <a:cs typeface="Arial" charset="0"/>
              </a:rPr>
              <a:t>emperatures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6489" y="1522948"/>
            <a:ext cx="413444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FF"/>
                </a:solidFill>
              </a:rPr>
              <a:t>Foster Reservoir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FF"/>
                </a:solidFill>
              </a:rPr>
              <a:t>(USACE </a:t>
            </a:r>
            <a:r>
              <a:rPr lang="en-US" sz="1600" b="1" dirty="0" smtClean="0">
                <a:solidFill>
                  <a:srgbClr val="0000FF"/>
                </a:solidFill>
              </a:rPr>
              <a:t>FOS_S1 Temperature String) 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8151166"/>
              </p:ext>
            </p:extLst>
          </p:nvPr>
        </p:nvGraphicFramePr>
        <p:xfrm>
          <a:off x="133939" y="2190939"/>
          <a:ext cx="4439567" cy="3477064"/>
        </p:xfrm>
        <a:graphic>
          <a:graphicData uri="http://schemas.openxmlformats.org/presentationml/2006/ole">
            <p:oleObj spid="_x0000_s49768" name="SPW 12.0 Graph" r:id="rId4" imgW="5498652" imgH="43067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0432766"/>
              </p:ext>
            </p:extLst>
          </p:nvPr>
        </p:nvGraphicFramePr>
        <p:xfrm>
          <a:off x="4678613" y="2199992"/>
          <a:ext cx="4356769" cy="3449370"/>
        </p:xfrm>
        <a:graphic>
          <a:graphicData uri="http://schemas.openxmlformats.org/presentationml/2006/ole">
            <p:oleObj spid="_x0000_s49769" name="SPW 12.0 Graph" r:id="rId5" imgW="5487841" imgH="4344851" progId="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97932" y="1522948"/>
            <a:ext cx="390204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FF"/>
                </a:solidFill>
              </a:rPr>
              <a:t>South Fork and Middle Santiam River sites upstream from reservoir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0817484"/>
              </p:ext>
            </p:extLst>
          </p:nvPr>
        </p:nvGraphicFramePr>
        <p:xfrm>
          <a:off x="1392238" y="1276350"/>
          <a:ext cx="6361112" cy="4306888"/>
        </p:xfrm>
        <a:graphic>
          <a:graphicData uri="http://schemas.openxmlformats.org/presentationml/2006/ole">
            <p:oleObj spid="_x0000_s58744" name="SPW 12.0 Graph" r:id="rId4" imgW="6361341" imgH="4306700" progId="">
              <p:embed/>
            </p:oleObj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887412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Arial" charset="0"/>
                <a:cs typeface="Arial" charset="0"/>
              </a:rPr>
              <a:t>Salmon temperature in Foster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685" y="4465036"/>
            <a:ext cx="34163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Fish 14-20: 77 days in reservoir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68133" y="3835401"/>
            <a:ext cx="804334" cy="6296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73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034884"/>
              </p:ext>
            </p:extLst>
          </p:nvPr>
        </p:nvGraphicFramePr>
        <p:xfrm>
          <a:off x="4600575" y="1773238"/>
          <a:ext cx="4403725" cy="3381375"/>
        </p:xfrm>
        <a:graphic>
          <a:graphicData uri="http://schemas.openxmlformats.org/presentationml/2006/ole">
            <p:oleObj spid="_x0000_s66884" name="SPW 12.0 Graph" r:id="rId4" imgW="5653990" imgH="4343328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0801585"/>
              </p:ext>
            </p:extLst>
          </p:nvPr>
        </p:nvGraphicFramePr>
        <p:xfrm>
          <a:off x="184150" y="1773238"/>
          <a:ext cx="4265613" cy="3381375"/>
        </p:xfrm>
        <a:graphic>
          <a:graphicData uri="http://schemas.openxmlformats.org/presentationml/2006/ole">
            <p:oleObj spid="_x0000_s66885" name="SPW 12.0 Graph" r:id="rId5" imgW="5478728" imgH="4343328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514" y="1312518"/>
            <a:ext cx="35125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Mean benefit = 2.8 degree days/d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887412"/>
          </a:xfr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latin typeface="Arial" charset="0"/>
                <a:cs typeface="Arial" charset="0"/>
              </a:rPr>
              <a:t>Thermal benefit of reservoir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596" y="1312518"/>
            <a:ext cx="4285917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Mean benefit = 56 Total degree days / fish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0514" y="5482186"/>
            <a:ext cx="3647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D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ata from 8 fish with recovered thermal loggers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3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737082" y="1526142"/>
            <a:ext cx="0" cy="3568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0718330"/>
              </p:ext>
            </p:extLst>
          </p:nvPr>
        </p:nvGraphicFramePr>
        <p:xfrm>
          <a:off x="884238" y="1525588"/>
          <a:ext cx="7913718" cy="356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982"/>
                <a:gridCol w="896385"/>
                <a:gridCol w="790108"/>
                <a:gridCol w="1002662"/>
                <a:gridCol w="829117"/>
                <a:gridCol w="1031232"/>
                <a:gridCol w="1031232"/>
              </a:tblGrid>
              <a:tr h="625853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# Released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# Recovered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on SG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Recovered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on SG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761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PIT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PIT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PIT</a:t>
                      </a:r>
                      <a:endParaRPr lang="en-US" sz="16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94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Fall Creek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  <a:p>
                      <a:pPr algn="r"/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5.6%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61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NFMF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8" marR="27431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20.0%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18.0%</a:t>
                      </a:r>
                    </a:p>
                  </a:txBody>
                  <a:tcPr marL="91438" marR="228594" marT="45698" marB="45698" anchor="ctr"/>
                </a:tc>
              </a:tr>
              <a:tr h="625853">
                <a:tc>
                  <a:txBody>
                    <a:bodyPr/>
                    <a:lstStyle/>
                    <a:p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Santiam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1438" marR="274313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37.4%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41.9%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B>
                      <a:noFill/>
                    </a:lnB>
                  </a:tcPr>
                </a:tc>
              </a:tr>
              <a:tr h="625853">
                <a:tc>
                  <a:txBody>
                    <a:bodyPr/>
                    <a:lstStyle/>
                    <a:p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(Foster Res)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1438" marR="274313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40.9%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228594" marT="45698" marB="45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645" name="TextBox 4"/>
          <p:cNvSpPr txBox="1">
            <a:spLocks noChangeArrowheads="1"/>
          </p:cNvSpPr>
          <p:nvPr/>
        </p:nvSpPr>
        <p:spPr bwMode="auto">
          <a:xfrm>
            <a:off x="0" y="45243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2014 </a:t>
            </a:r>
            <a:r>
              <a:rPr lang="en-US" altLang="en-US" sz="4000" dirty="0"/>
              <a:t>PIT and Radio </a:t>
            </a:r>
            <a:r>
              <a:rPr lang="en-US" altLang="en-US" sz="4000" dirty="0" smtClean="0"/>
              <a:t>recovery </a:t>
            </a:r>
            <a:r>
              <a:rPr lang="en-US" altLang="en-US" sz="4000" dirty="0"/>
              <a:t>r</a:t>
            </a:r>
            <a:r>
              <a:rPr lang="en-US" altLang="en-US" sz="4000" dirty="0" smtClean="0"/>
              <a:t>ate</a:t>
            </a:r>
            <a:endParaRPr lang="en-US" alt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729274" y="3862552"/>
            <a:ext cx="2068497" cy="12243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57188" y="1509204"/>
            <a:ext cx="0" cy="35776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36781" y="5338074"/>
            <a:ext cx="4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>
              <a:buFont typeface="Arial" charset="0"/>
              <a:buChar char="•"/>
            </a:pPr>
            <a:r>
              <a:rPr lang="en-US" altLang="en-US" sz="2000" dirty="0" smtClean="0"/>
              <a:t> Includes males and females</a:t>
            </a:r>
            <a:endParaRPr lang="en-US" altLang="en-US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71113" y="5338074"/>
            <a:ext cx="31827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Relatively high recovery rate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6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216804" y="1573440"/>
            <a:ext cx="0" cy="3568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373229"/>
              </p:ext>
            </p:extLst>
          </p:nvPr>
        </p:nvGraphicFramePr>
        <p:xfrm>
          <a:off x="177627" y="1571625"/>
          <a:ext cx="8897288" cy="3566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1178"/>
                <a:gridCol w="907218"/>
                <a:gridCol w="932736"/>
                <a:gridCol w="881700"/>
                <a:gridCol w="885068"/>
                <a:gridCol w="1122655"/>
                <a:gridCol w="1031220"/>
                <a:gridCol w="775513"/>
              </a:tblGrid>
              <a:tr h="623668"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Females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recovered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PSM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PSM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638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PIT</a:t>
                      </a:r>
                      <a:endParaRPr lang="en-US" sz="18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Radio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    PIT</a:t>
                      </a:r>
                      <a:endParaRPr lang="en-US" sz="18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   PIT</a:t>
                      </a:r>
                      <a:endParaRPr lang="en-US" sz="18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Radio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6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sz="18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Fall Creek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74303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28586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28586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21" marB="45721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3668">
                <a:tc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NFMF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274303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320021" marT="45721" marB="4572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28586" marT="45721" marB="45721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0" marR="0" marT="45721" marB="45721" anchor="b"/>
                </a:tc>
              </a:tr>
              <a:tr h="623668">
                <a:tc>
                  <a:txBody>
                    <a:bodyPr/>
                    <a:lstStyle/>
                    <a:p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Santiam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4" marR="274303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320021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228586" marT="45721" marB="45721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21" marB="45721" anchor="b">
                    <a:lnB>
                      <a:noFill/>
                    </a:lnB>
                  </a:tcPr>
                </a:tc>
              </a:tr>
              <a:tr h="623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SF (Foster Res)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4" marR="274303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</a:p>
                  </a:txBody>
                  <a:tcPr marL="91434" marR="228586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320021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L="0" marR="0" marT="45721" marB="4572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675" name="TextBox 4"/>
          <p:cNvSpPr txBox="1">
            <a:spLocks noChangeArrowheads="1"/>
          </p:cNvSpPr>
          <p:nvPr/>
        </p:nvSpPr>
        <p:spPr bwMode="auto">
          <a:xfrm>
            <a:off x="0" y="4143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2014 Female </a:t>
            </a:r>
            <a:r>
              <a:rPr lang="en-US" altLang="en-US" sz="3600" dirty="0"/>
              <a:t>Prespawn Mortality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5111" y="2128838"/>
            <a:ext cx="776637" cy="30113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05488" y="3894083"/>
            <a:ext cx="2858610" cy="12460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52086" y="1571625"/>
            <a:ext cx="0" cy="3568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71113" y="5338074"/>
            <a:ext cx="31827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PSM comparable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NF Middle Fork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5346" y="1574800"/>
            <a:ext cx="1854958" cy="679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5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84674"/>
            <a:ext cx="8229600" cy="1143000"/>
          </a:xfrm>
        </p:spPr>
        <p:txBody>
          <a:bodyPr/>
          <a:lstStyle/>
          <a:p>
            <a:r>
              <a:rPr lang="en-US" sz="4000" dirty="0" smtClean="0"/>
              <a:t>Minto Fish Facility: North Santiam</a:t>
            </a:r>
            <a:endParaRPr lang="en-US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2238754"/>
              </p:ext>
            </p:extLst>
          </p:nvPr>
        </p:nvGraphicFramePr>
        <p:xfrm>
          <a:off x="4499215" y="3164118"/>
          <a:ext cx="4568281" cy="3621024"/>
        </p:xfrm>
        <a:graphic>
          <a:graphicData uri="http://schemas.openxmlformats.org/presentationml/2006/ole">
            <p:oleObj spid="_x0000_s75808" name="SPW 12.0 Graph" r:id="rId3" imgW="5481715" imgH="4344851" progId="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212258" y="3582353"/>
            <a:ext cx="12700" cy="2642507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18129" y="3808171"/>
            <a:ext cx="1337226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redd date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41068" y="4115948"/>
            <a:ext cx="558800" cy="1848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1380" y="981970"/>
            <a:ext cx="778620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50 salmon radio-tagged at </a:t>
            </a:r>
            <a:r>
              <a:rPr lang="en-US" sz="3200" dirty="0" err="1" smtClean="0"/>
              <a:t>Minto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20 (40%) fell 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33 (66%) detected at Big Cliff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14 tagged at WIL Falls detected at </a:t>
            </a:r>
            <a:r>
              <a:rPr lang="en-US" sz="3200" dirty="0" err="1" smtClean="0"/>
              <a:t>Minto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6 (43%) fell 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10 (71%) at BC</a:t>
            </a:r>
            <a:endParaRPr lang="en-US" sz="3200" dirty="0"/>
          </a:p>
          <a:p>
            <a:pPr lvl="1"/>
            <a:endParaRPr lang="en-US" sz="26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6289" y="4086973"/>
            <a:ext cx="3647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Fallbacks a mix of pre- and post-spawn events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6289" y="4945528"/>
            <a:ext cx="3647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Arial" charset="0"/>
              </a:rPr>
              <a:t>Minto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 to Big Cliff travel time = ~70 d, on median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73841" y="5804082"/>
            <a:ext cx="36476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●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Arial" charset="0"/>
              </a:rPr>
              <a:t>Minto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 to fallback time = ~50 d, on median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n-US" altLang="en-US" sz="2000" b="1" i="1" dirty="0" smtClean="0">
                <a:solidFill>
                  <a:srgbClr val="0000CC"/>
                </a:solidFill>
                <a:latin typeface="Arial" charset="0"/>
              </a:rPr>
              <a:t>range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= 0 – 115 d)</a:t>
            </a:r>
            <a:endParaRPr lang="en-US" altLang="en-US" sz="2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1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45844" y="897574"/>
            <a:ext cx="1927824" cy="156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10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1018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65100" y="862343"/>
            <a:ext cx="8978900" cy="4762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Prespawn mortality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Fall Creek: Temperature, tag date &amp; size effects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NFMF: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increasing </a:t>
            </a:r>
            <a:r>
              <a:rPr lang="en-US" altLang="en-US" sz="2400" smtClean="0">
                <a:latin typeface="Arial" charset="0"/>
                <a:cs typeface="Arial" charset="0"/>
              </a:rPr>
              <a:t>mortality </a:t>
            </a:r>
            <a:r>
              <a:rPr lang="en-US" altLang="en-US" sz="2400" smtClean="0">
                <a:latin typeface="Arial" charset="0"/>
                <a:cs typeface="Arial" charset="0"/>
              </a:rPr>
              <a:t>with late tag date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S Santiam: ~17%, comparable to NFMF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Foster Reservoir releases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Extended holding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Thermal benefit compared to river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But: high fallback rate (23% reservoir vs 0% river)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Arial" charset="0"/>
                <a:cs typeface="Arial" charset="0"/>
              </a:rPr>
              <a:t>Minto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releases (preliminary)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Staging behaviors, most fish to Big Cliff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High fallback rates a mix of 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  pre- and post-spawn events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43012" name="Picture 15" descr="U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96013"/>
            <a:ext cx="28194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042" y="42276"/>
            <a:ext cx="1789132" cy="1335173"/>
          </a:xfrm>
          <a:prstGeom prst="rect">
            <a:avLst/>
          </a:prstGeom>
        </p:spPr>
      </p:pic>
      <p:pic>
        <p:nvPicPr>
          <p:cNvPr id="6" name="Picture 4" descr="Foster reservoi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845" y="2731169"/>
            <a:ext cx="2835953" cy="133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 descr="File:USACE Big Cliff Dam Oreg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142" y="4640968"/>
            <a:ext cx="2329656" cy="15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51168" y="2502114"/>
            <a:ext cx="4712933" cy="3703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7541" y="1259242"/>
            <a:ext cx="3980406" cy="3277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100179"/>
            <a:ext cx="8839200" cy="43318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dirty="0" smtClean="0"/>
              <a:t>Collect returning adult Spring Chinook at traps and hatcheries in WIL tributaries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err="1" smtClean="0"/>
              <a:t>Outplant</a:t>
            </a:r>
            <a:r>
              <a:rPr lang="en-US" altLang="en-US" sz="2800" dirty="0" smtClean="0"/>
              <a:t> ‘surplus’ fish above (and below) dams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Restore ecological function (i.e., nutrients, prey base)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Supplement natural Chinook production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Re-establish self-sustaining populations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/>
              <a:t>‘Trap and Haul’ by truck 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7159" y="197506"/>
            <a:ext cx="9082494" cy="805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smtClean="0"/>
              <a:t>Background: Adult </a:t>
            </a:r>
            <a:r>
              <a:rPr lang="en-US" sz="4000" dirty="0" err="1" smtClean="0"/>
              <a:t>outplant</a:t>
            </a:r>
            <a:r>
              <a:rPr lang="en-US" sz="4000" dirty="0" smtClean="0"/>
              <a:t> program</a:t>
            </a:r>
            <a:endParaRPr lang="en-US" sz="4000" dirty="0"/>
          </a:p>
        </p:txBody>
      </p:sp>
      <p:pic>
        <p:nvPicPr>
          <p:cNvPr id="5" name="Picture 2" descr="C:\Users\Chris Caudill\Desktop\FERL\FERL\IMG_0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169" y="3886896"/>
            <a:ext cx="3914906" cy="2936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7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664" y="152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Summer Steelhead Detected &gt;Minto Collection Facility - 2014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3400" y="2057400"/>
            <a:ext cx="7769411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014" y="614065"/>
            <a:ext cx="8465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Angler recaptures reported near Big Cliff (G. Grenbemer pers. </a:t>
            </a:r>
            <a:r>
              <a:rPr lang="en-US" sz="2000" dirty="0"/>
              <a:t>c</a:t>
            </a:r>
            <a:r>
              <a:rPr lang="en-US" sz="2000" dirty="0" smtClean="0"/>
              <a:t>omm.)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34 summer SH r-tagged at W. Falls detected in N. Santiam 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 3 detected upstream from Minto at Big Cliff Dam (~9%)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All 3 SH migrated below Minto by early Sept. 2014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61061" y="47244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Semi-permeable membrane?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7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3527" y="3347014"/>
            <a:ext cx="4238907" cy="3096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27159" y="278983"/>
            <a:ext cx="9082494" cy="805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smtClean="0"/>
              <a:t>Background: Prespawn mortality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7" t="2870" r="6176" b="4473"/>
          <a:stretch/>
        </p:blipFill>
        <p:spPr>
          <a:xfrm>
            <a:off x="4422298" y="3078178"/>
            <a:ext cx="4660196" cy="3670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063968"/>
            <a:ext cx="88392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dirty="0" smtClean="0"/>
              <a:t>Adult Chinook PSM is a regional issue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Temperature-mediated </a:t>
            </a:r>
            <a:r>
              <a:rPr lang="en-US" altLang="en-US" sz="2400" dirty="0" smtClean="0"/>
              <a:t>mortality</a:t>
            </a:r>
            <a:endParaRPr lang="en-US" altLang="en-US" sz="2400" dirty="0"/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Disease, density-dependent </a:t>
            </a:r>
            <a:r>
              <a:rPr lang="en-US" altLang="en-US" sz="2400" dirty="0" smtClean="0"/>
              <a:t>effects</a:t>
            </a:r>
            <a:endParaRPr lang="en-US" altLang="en-US" sz="2800" dirty="0" smtClean="0"/>
          </a:p>
          <a:p>
            <a:pPr eaLnBrk="1" hangingPunct="1">
              <a:buFontTx/>
              <a:buChar char="•"/>
            </a:pPr>
            <a:r>
              <a:rPr lang="en-US" altLang="en-US" sz="2800" dirty="0" smtClean="0"/>
              <a:t>WIL spring Chinook have relatively high PSM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3041" y="6504105"/>
            <a:ext cx="291137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Bowerman</a:t>
            </a:r>
            <a:r>
              <a:rPr lang="en-US" sz="1400" dirty="0" smtClean="0"/>
              <a:t>, Caudill, Keefer </a:t>
            </a:r>
            <a:r>
              <a:rPr lang="en-US" sz="1400" i="1" dirty="0" smtClean="0"/>
              <a:t>in prep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87224" y="6319439"/>
            <a:ext cx="3929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450 site years, 8 agencies, 3 ESUs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2964" y="3689126"/>
            <a:ext cx="1087820" cy="293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7280" y="1016833"/>
            <a:ext cx="1916894" cy="14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5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87511" y="4186653"/>
            <a:ext cx="3656489" cy="2671345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7313" y="65689"/>
            <a:ext cx="8958262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2008-2014 WIL tributary objectives</a:t>
            </a:r>
          </a:p>
        </p:txBody>
      </p:sp>
      <p:sp>
        <p:nvSpPr>
          <p:cNvPr id="22531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1221475"/>
            <a:ext cx="6017871" cy="4438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n-US" sz="3000" dirty="0" smtClean="0">
                <a:latin typeface="Arial" charset="0"/>
                <a:cs typeface="Arial" charset="0"/>
              </a:rPr>
              <a:t> • Monitor prespawn mortality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dirty="0"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- Radiotelemetry, PIT tags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3000" dirty="0" smtClean="0">
                <a:latin typeface="Arial" charset="0"/>
                <a:cs typeface="Arial" charset="0"/>
              </a:rPr>
              <a:t> • Assess covariates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600" dirty="0" smtClean="0">
                <a:latin typeface="Arial" charset="0"/>
                <a:cs typeface="Arial" charset="0"/>
              </a:rPr>
              <a:t>-  Fish traits (size, sex, condition, timing, etc.)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 dirty="0" smtClean="0">
                <a:latin typeface="Arial" charset="0"/>
                <a:cs typeface="Arial" charset="0"/>
              </a:rPr>
              <a:t>Temperature exposure at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2600" dirty="0">
                <a:latin typeface="Arial" charset="0"/>
                <a:cs typeface="Arial" charset="0"/>
              </a:rPr>
              <a:t> </a:t>
            </a:r>
            <a:r>
              <a:rPr lang="en-US" altLang="en-US" sz="2600" dirty="0" smtClean="0">
                <a:latin typeface="Arial" charset="0"/>
                <a:cs typeface="Arial" charset="0"/>
              </a:rPr>
              <a:t>  </a:t>
            </a:r>
            <a:r>
              <a:rPr lang="en-US" altLang="en-US" sz="2600" dirty="0" err="1" smtClean="0">
                <a:latin typeface="Arial" charset="0"/>
                <a:cs typeface="Arial" charset="0"/>
              </a:rPr>
              <a:t>outplant</a:t>
            </a:r>
            <a:r>
              <a:rPr lang="en-US" altLang="en-US" sz="2600" dirty="0" smtClean="0">
                <a:latin typeface="Arial" charset="0"/>
                <a:cs typeface="Arial" charset="0"/>
              </a:rPr>
              <a:t> sites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 dirty="0" smtClean="0">
                <a:latin typeface="Arial" charset="0"/>
                <a:cs typeface="Arial" charset="0"/>
              </a:rPr>
              <a:t>Disease (</a:t>
            </a:r>
            <a:r>
              <a:rPr lang="en-US" altLang="en-US" sz="2600" dirty="0" err="1" smtClean="0">
                <a:latin typeface="Arial" charset="0"/>
                <a:cs typeface="Arial" charset="0"/>
              </a:rPr>
              <a:t>Schreck</a:t>
            </a:r>
            <a:r>
              <a:rPr lang="en-US" altLang="en-US" sz="2600" dirty="0" smtClean="0">
                <a:latin typeface="Arial" charset="0"/>
                <a:cs typeface="Arial" charset="0"/>
              </a:rPr>
              <a:t>, Kent et al.)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3000" dirty="0" smtClean="0">
                <a:latin typeface="Arial" charset="0"/>
                <a:cs typeface="Arial" charset="0"/>
              </a:rPr>
              <a:t> • Advise on adult collection,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3000" dirty="0">
                <a:latin typeface="Arial" charset="0"/>
                <a:cs typeface="Arial" charset="0"/>
              </a:rPr>
              <a:t>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transport, &amp;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outplanting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3000" dirty="0">
                <a:latin typeface="Arial" charset="0"/>
                <a:cs typeface="Arial" charset="0"/>
              </a:rPr>
              <a:t>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protocols: </a:t>
            </a:r>
            <a:r>
              <a:rPr lang="en-US" altLang="en-US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reduce PSM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400" dirty="0">
                <a:latin typeface="Arial" charset="0"/>
                <a:cs typeface="Arial" charset="0"/>
              </a:rPr>
              <a:t>	</a:t>
            </a: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510" y="1375482"/>
            <a:ext cx="3656489" cy="2742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65125" y="149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2014-specific objectives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2"/>
          </p:nvPr>
        </p:nvSpPr>
        <p:spPr>
          <a:xfrm>
            <a:off x="-460375" y="1269473"/>
            <a:ext cx="8077200" cy="1905000"/>
          </a:xfrm>
        </p:spPr>
        <p:txBody>
          <a:bodyPr/>
          <a:lstStyle/>
          <a:p>
            <a:pPr lvl="2"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Fall Creek, NF Middle Fork, S Santiam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Tagging, SG surveys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PSM estimates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Inter-annual patterns 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Fall Creek, NFMF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Foster Reservoir releases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Thermal refuge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2800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Minto</a:t>
            </a:r>
            <a:r>
              <a:rPr lang="en-US" altLang="en-US" sz="28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radio-tagging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altLang="en-US" sz="2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Fallback behavior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altLang="en-US" sz="2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Movement to Big Cliff</a:t>
            </a:r>
          </a:p>
          <a:p>
            <a:pPr lvl="2" eaLnBrk="1" hangingPunct="1">
              <a:buFont typeface="Arial" charset="0"/>
              <a:buChar char="•"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63965" y="4199948"/>
            <a:ext cx="3153698" cy="2658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78387" y="1833615"/>
            <a:ext cx="3139276" cy="2366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3559" y="6327397"/>
            <a:ext cx="230176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 PSM-related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65585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Spawning ground </a:t>
            </a:r>
            <a:r>
              <a:rPr lang="en-US" dirty="0"/>
              <a:t>s</a:t>
            </a:r>
            <a:r>
              <a:rPr lang="en-US" dirty="0" smtClean="0"/>
              <a:t>urveys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Mobile and fixed-site receivers used to monitor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  radio-tagged salmon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June to October carcass surveys</a:t>
            </a:r>
          </a:p>
          <a:p>
            <a:pPr lvl="1" eaLnBrk="1" hangingPunct="1"/>
            <a:r>
              <a:rPr lang="en-US" altLang="en-US" sz="2600" dirty="0" smtClean="0">
                <a:latin typeface="Arial" charset="0"/>
                <a:cs typeface="Arial" charset="0"/>
              </a:rPr>
              <a:t>Joint effort by UI and ODFW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Carcasses scanned for PIT and radio tags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Spawning success assessed</a:t>
            </a:r>
          </a:p>
          <a:p>
            <a:pPr lvl="1" eaLnBrk="1" hangingPunct="1"/>
            <a:r>
              <a:rPr lang="en-US" altLang="en-US" sz="2600" dirty="0" smtClean="0">
                <a:latin typeface="Arial" charset="0"/>
                <a:cs typeface="Arial" charset="0"/>
              </a:rPr>
              <a:t>Focus on females</a:t>
            </a:r>
          </a:p>
          <a:p>
            <a:pPr lvl="1" eaLnBrk="1" hangingPunct="1"/>
            <a:r>
              <a:rPr lang="en-US" altLang="en-US" sz="2600" dirty="0" smtClean="0">
                <a:latin typeface="Arial" charset="0"/>
                <a:cs typeface="Arial" charset="0"/>
              </a:rPr>
              <a:t>Male PSM more difficult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718" y="4322038"/>
            <a:ext cx="3381282" cy="25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0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441325" y="-99583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2014 Fall Creek PIT tagging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168172"/>
              </p:ext>
            </p:extLst>
          </p:nvPr>
        </p:nvGraphicFramePr>
        <p:xfrm>
          <a:off x="1694552" y="876300"/>
          <a:ext cx="5408612" cy="4222750"/>
        </p:xfrm>
        <a:graphic>
          <a:graphicData uri="http://schemas.openxmlformats.org/presentationml/2006/ole">
            <p:oleObj spid="_x0000_s73856" name="SPW 12.0 Graph" r:id="rId4" imgW="5562577" imgH="4343328" progId="">
              <p:embed/>
            </p:oleObj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775801" y="5051516"/>
            <a:ext cx="6320901" cy="1786622"/>
            <a:chOff x="62144" y="5071378"/>
            <a:chExt cx="6320901" cy="17866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2144" y="5071378"/>
              <a:ext cx="6320901" cy="1786622"/>
            </a:xfrm>
            <a:prstGeom prst="rect">
              <a:avLst/>
            </a:prstGeom>
          </p:spPr>
        </p:pic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571176" y="5795189"/>
              <a:ext cx="11684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−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Calibri" pitchFamily="34" charset="0"/>
                </a:rPr>
                <a:t>Release site</a:t>
              </a: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1739576" y="5606689"/>
              <a:ext cx="12938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−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Calibri" pitchFamily="34" charset="0"/>
                </a:rPr>
                <a:t>Johnny Creek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2927350" y="5438228"/>
              <a:ext cx="14192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−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Calibri" pitchFamily="34" charset="0"/>
                </a:rPr>
                <a:t>Portland Creek</a:t>
              </a:r>
            </a:p>
          </p:txBody>
        </p: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5247981" y="5194003"/>
              <a:ext cx="11350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−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Calibri" pitchFamily="34" charset="0"/>
                </a:rPr>
                <a:t>Fish Barrier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/>
          </p:nvSpPr>
          <p:spPr bwMode="auto">
            <a:xfrm>
              <a:off x="62144" y="5269159"/>
              <a:ext cx="18208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−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Calibri" pitchFamily="34" charset="0"/>
                </a:rPr>
                <a:t>Fall Creek Reservoir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261922" y="5532141"/>
              <a:ext cx="457200" cy="412686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504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Fall Creek – Release </a:t>
            </a:r>
            <a:r>
              <a:rPr lang="en-US" altLang="en-US" sz="3600" dirty="0" smtClean="0"/>
              <a:t>site </a:t>
            </a:r>
            <a:r>
              <a:rPr lang="en-US" altLang="en-US" sz="3600" dirty="0"/>
              <a:t>t</a:t>
            </a:r>
            <a:r>
              <a:rPr lang="en-US" altLang="en-US" sz="3600" dirty="0" smtClean="0"/>
              <a:t>emperatures</a:t>
            </a:r>
            <a:endParaRPr lang="en-US" alt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7114794"/>
              </p:ext>
            </p:extLst>
          </p:nvPr>
        </p:nvGraphicFramePr>
        <p:xfrm>
          <a:off x="1528763" y="1257300"/>
          <a:ext cx="6086475" cy="4826000"/>
        </p:xfrm>
        <a:graphic>
          <a:graphicData uri="http://schemas.openxmlformats.org/presentationml/2006/ole">
            <p:oleObj spid="_x0000_s22021" name="SPW 12.0 Graph" r:id="rId4" imgW="5478728" imgH="4343328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5577" y="4667990"/>
            <a:ext cx="25442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Means: 1 Jul – 15 Sept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37846" y="3847723"/>
            <a:ext cx="1566249" cy="470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7845" y="4801932"/>
            <a:ext cx="1566249" cy="65730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22067</TotalTime>
  <Words>1634</Words>
  <Application>Microsoft Office PowerPoint</Application>
  <PresentationFormat>On-screen Show (4:3)</PresentationFormat>
  <Paragraphs>437</Paragraphs>
  <Slides>30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SPW 12.0 Graph</vt:lpstr>
      <vt:lpstr>Spawning success of spring Chinook salmon in Fall Creek, the North Fork Middle Fork Willamette and South Santiam, 2008-2014</vt:lpstr>
      <vt:lpstr>Acknowledgements</vt:lpstr>
      <vt:lpstr>Slide 3</vt:lpstr>
      <vt:lpstr>Slide 4</vt:lpstr>
      <vt:lpstr>2008-2014 WIL tributary objectives</vt:lpstr>
      <vt:lpstr>2014-specific objectives</vt:lpstr>
      <vt:lpstr>Methods: Spawning ground surveys</vt:lpstr>
      <vt:lpstr>2014 Fall Creek PIT tagging</vt:lpstr>
      <vt:lpstr>Slide 9</vt:lpstr>
      <vt:lpstr>2014 Dexter radio &amp; PIT tagging</vt:lpstr>
      <vt:lpstr>Slide 11</vt:lpstr>
      <vt:lpstr>Slide 12</vt:lpstr>
      <vt:lpstr>Slide 13</vt:lpstr>
      <vt:lpstr>Fall Creek cumulative PSM%</vt:lpstr>
      <vt:lpstr>NFMF cumulative PSM%</vt:lpstr>
      <vt:lpstr>Slide 16</vt:lpstr>
      <vt:lpstr>Multi-year  analyses</vt:lpstr>
      <vt:lpstr>Foster Reservoir release study</vt:lpstr>
      <vt:lpstr>South Fork Santiam releases </vt:lpstr>
      <vt:lpstr>Receiver sites near Foster</vt:lpstr>
      <vt:lpstr>Behaviors in Foster (n = 44)</vt:lpstr>
      <vt:lpstr>Reservoir &amp; river temperatures</vt:lpstr>
      <vt:lpstr>Salmon temperature in Foster</vt:lpstr>
      <vt:lpstr>Thermal benefit of reservoir release</vt:lpstr>
      <vt:lpstr>Slide 25</vt:lpstr>
      <vt:lpstr>Slide 26</vt:lpstr>
      <vt:lpstr>Minto Fish Facility: North Santiam</vt:lpstr>
      <vt:lpstr>Summary</vt:lpstr>
      <vt:lpstr>Questions?</vt:lpstr>
      <vt:lpstr>Slide 30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Mann</dc:creator>
  <cp:lastModifiedBy>r1acebj9</cp:lastModifiedBy>
  <cp:revision>893</cp:revision>
  <cp:lastPrinted>2015-01-22T17:31:42Z</cp:lastPrinted>
  <dcterms:created xsi:type="dcterms:W3CDTF">2010-12-02T18:49:03Z</dcterms:created>
  <dcterms:modified xsi:type="dcterms:W3CDTF">2015-02-10T16:14:21Z</dcterms:modified>
</cp:coreProperties>
</file>